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66" r:id="rId18"/>
    <p:sldId id="268" r:id="rId19"/>
    <p:sldId id="276" r:id="rId20"/>
    <p:sldId id="269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423BE-8B45-DB43-B9DD-000067739CC7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2207-7506-3348-A6DA-B80C09A0580D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A65F-3138-DF4F-A7BA-1C5BAA982EA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19D2-30C8-5643-A5D6-38DC86F2A69D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60F3-038F-D44F-8170-8D4E80490AD1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CBAD-073D-EE44-B7EE-4B17F4169D88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CC5C-A170-2D4C-AAD8-4D08F0329406}" type="datetime1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3297-0B96-2A44-99BB-AD81C59DD692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F6E2-DCFC-B641-A5DB-84D14C9D16D6}" type="datetime1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DE58-C2E1-2140-8985-AE1F94EED487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706-BE32-C540-99EB-86A801EBD8F3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E8A3C-50B0-644A-8ECF-BA8550B7438E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Computational Complexity</a:t>
            </a:r>
            <a:br>
              <a:rPr lang="en-US" sz="4200" dirty="0"/>
            </a:br>
            <a:r>
              <a:rPr lang="en-US" sz="4200" i="1" dirty="0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F8B303-A216-7A42-A9A9-B93C157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7472446D-3C33-194F-81A5-008A0DA3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4916B4C-9C3B-0F4D-88DC-05908086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CA505B79-884D-3E45-9927-B843E5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817472F-69D1-EF41-AAFD-B20EFE90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Estimating Complexity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4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6CF0DA-2A98-3F47-AADF-C8DED96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40F1AE7-EC2F-AF4B-811B-A96B47D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>
                    <a:solidFill>
                      <a:schemeClr val="accent1"/>
                    </a:solidFill>
                  </a:rPr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072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6C4ED77-8B0F-FB4C-A9A1-2BCA098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C30E3-DA3E-044D-A360-14ABB11B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A66193-4C29-7548-A1BB-1FBAD6C9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9A8184B-7594-F841-8325-92FB027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62439FC-32E1-E94F-B80C-49B84AEF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D59B756-3E64-5249-81FC-A0C7F63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25D6622-0AB5-DA48-8A17-C7AB697C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3887B98-E7C0-0642-A0F1-B1C6DB3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E2794CA-15BC-1F40-B57C-76CB96A5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9826BCC-9720-3440-9578-C102D148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>
                  <a:solidFill>
                    <a:srgbClr val="22C91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32" y="307731"/>
            <a:ext cx="8883637" cy="3997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1822637-8DD7-0E4A-A51D-731CF6C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CADDF0D-6FD8-C743-81FC-793A0AB3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C5BB4C9-5867-3D43-9F34-7E5783B9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E263AD6-233E-2140-B441-932C8AC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3A7D879-97A4-6941-B9B1-248855A5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F1F382D-1083-824F-BCF2-02B8095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9A7219E-1F7F-C647-A4F6-E88E6CFF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915CFD3-E538-5345-9739-2AB85943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 Extreme Example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900" dirty="0"/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= 3,712,368,003,163,152,165,726,917,914,396,003,989,286,393,900,857,974,804,551,541</a:t>
                </a:r>
              </a:p>
              <a:p>
                <a:r>
                  <a:rPr lang="en-US" sz="1900" dirty="0"/>
                  <a:t>You could try every number 2, 3, 4, … and see if it divides </a:t>
                </a:r>
                <a:r>
                  <a:rPr lang="en-US" sz="1900" i="1" dirty="0"/>
                  <a:t>n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Your first success would be 1,821,640,449,726,328,871,578,165,744,201.</a:t>
                </a:r>
              </a:p>
              <a:p>
                <a:pPr lvl="1"/>
                <a:r>
                  <a:rPr lang="en-US" sz="1900" dirty="0"/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900" i="1" baseline="3000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1900" dirty="0"/>
                  <a:t> years using your laptop.</a:t>
                </a:r>
              </a:p>
              <a:p>
                <a:r>
                  <a:rPr lang="en-US" sz="1900" dirty="0"/>
                  <a:t>Is this the best we can do?</a:t>
                </a:r>
              </a:p>
              <a:p>
                <a:pPr lvl="1"/>
                <a:r>
                  <a:rPr lang="en-US" sz="1900" dirty="0"/>
                  <a:t>We do not know. We </a:t>
                </a:r>
                <a:r>
                  <a:rPr lang="en-US" sz="1900" i="1" dirty="0"/>
                  <a:t>believe</a:t>
                </a:r>
                <a:r>
                  <a:rPr lang="en-US" sz="1900" dirty="0"/>
                  <a:t> that integer factorization is </a:t>
                </a:r>
                <a:r>
                  <a:rPr lang="en-US" sz="1900" i="1" dirty="0"/>
                  <a:t>hard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in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900" dirty="0"/>
                  <a:t>time.</a:t>
                </a:r>
              </a:p>
              <a:p>
                <a:pPr lvl="1"/>
                <a:r>
                  <a:rPr lang="en-US" sz="1900" dirty="0"/>
                  <a:t>The best we know is the General number field sieve.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59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F3A73B4-460A-D74C-A455-DE1C093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2E19771-2DFC-F243-B0FA-9880888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Computer Scientists talk about the complexity of algorithms all the time.</a:t>
            </a:r>
          </a:p>
          <a:p>
            <a:r>
              <a:rPr lang="en-US" sz="2400"/>
              <a:t>Complexity can measure </a:t>
            </a:r>
            <a:r>
              <a:rPr lang="en-US" sz="2400" i="1"/>
              <a:t>time</a:t>
            </a:r>
            <a:r>
              <a:rPr lang="en-US" sz="2400"/>
              <a:t>, </a:t>
            </a:r>
            <a:r>
              <a:rPr lang="en-US" sz="2400" i="1"/>
              <a:t>space</a:t>
            </a:r>
            <a:r>
              <a:rPr lang="en-US" sz="2400"/>
              <a:t> or both.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 is “how many steps it takes” and</a:t>
            </a:r>
          </a:p>
          <a:p>
            <a:pPr lvl="1"/>
            <a:r>
              <a:rPr lang="en-US" i="1" dirty="0"/>
              <a:t>Space</a:t>
            </a:r>
            <a:r>
              <a:rPr lang="en-US" dirty="0"/>
              <a:t> is “how much memory it uses”.</a:t>
            </a:r>
          </a:p>
          <a:p>
            <a:r>
              <a:rPr lang="en-US" sz="2400"/>
              <a:t>The algorithm that you choose has the largest impact on the performance of your program.</a:t>
            </a:r>
          </a:p>
          <a:p>
            <a:r>
              <a:rPr lang="en-US" sz="2400"/>
              <a:t>For </a:t>
            </a:r>
            <a:r>
              <a:rPr lang="en-US" sz="2400" i="1"/>
              <a:t>small</a:t>
            </a:r>
            <a:r>
              <a:rPr lang="en-US" sz="2400"/>
              <a:t> problems, it may be better to use a worse algorithm if the better algorithm that a larger constant.</a:t>
            </a:r>
          </a:p>
          <a:p>
            <a:pPr lvl="1"/>
            <a:r>
              <a:rPr lang="en-US" dirty="0"/>
              <a:t>But you need to take the time and examine it carefully.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4C4D13E-4675-604A-9566-8912B01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EDCC0AB-1B34-C547-BDA0-730000E7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3EAADE2-47C7-6D47-8C44-EF01D273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2B1046E-B1C1-7948-81EE-B5D96782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F0F031B-C7A9-F948-B370-1F3C6D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D3E7F62-4511-5D49-A5A6-F7081457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D6EE5-B509-2148-8DB8-B6DCE54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6DA0CEA-3E95-6440-8D67-AB3260F0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Exemplars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117391" r="-131081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222222" r="-131081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315217" r="-131081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424444" r="-131081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513043" r="-131081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626667" r="-13108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0" t="-710870" r="-13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651C4B-1304-1F4D-B43E-08748860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ED8FE51-09D3-2047-ADED-25D9F578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6082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4837C46-93ED-1B40-A5C9-BA4BA18A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9823" y="6492865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4A28CB8-EE2F-A040-8B21-581FAFB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2467" y="625555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35CE2AB-961E-354C-B95F-59DF4787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0D7F56-0033-9C49-9C5A-8667EF6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5B7AFF-5543-F340-BF9C-3588ABC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 dirty="0"/>
              <a:t>© 2020 Darrell Long &amp; the University of California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9D2AC90-4313-0F4D-8677-F9D00811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5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1398</Words>
  <Application>Microsoft Macintosh PowerPoint</Application>
  <PresentationFormat>Widescreen</PresentationFormat>
  <Paragraphs>218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So what about recursion?</vt:lpstr>
      <vt:lpstr>What about this one?</vt:lpstr>
      <vt:lpstr>Recursive Fibonacci</vt:lpstr>
      <vt:lpstr>Same Value —  Different Algorithm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Sinjoni Mukhopadhyay</cp:lastModifiedBy>
  <cp:revision>3</cp:revision>
  <dcterms:created xsi:type="dcterms:W3CDTF">2019-09-26T04:51:09Z</dcterms:created>
  <dcterms:modified xsi:type="dcterms:W3CDTF">2020-02-03T02:26:24Z</dcterms:modified>
</cp:coreProperties>
</file>